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57" r:id="rId3"/>
    <p:sldId id="258" r:id="rId4"/>
    <p:sldId id="270" r:id="rId5"/>
    <p:sldId id="271" r:id="rId6"/>
    <p:sldId id="273" r:id="rId7"/>
    <p:sldId id="276" r:id="rId8"/>
    <p:sldId id="277" r:id="rId9"/>
    <p:sldId id="278" r:id="rId10"/>
    <p:sldId id="279" r:id="rId11"/>
    <p:sldId id="280" r:id="rId12"/>
    <p:sldId id="281"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48AC2F-2030-4CFF-BA86-062A1CA010DB}" type="datetimeFigureOut">
              <a:rPr lang="de-DE" smtClean="0"/>
              <a:t>01.10.2016</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Jenny Bießmann, Beraterin zum Persönlichen Budget bei  "aktiv und selbstbestimmt e.V" in Berlin</a:t>
            </a:r>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902692-8742-4915-BB4E-72E598BF2428}" type="slidenum">
              <a:rPr lang="de-DE" smtClean="0"/>
              <a:t>‹Nr.›</a:t>
            </a:fld>
            <a:endParaRPr lang="de-DE"/>
          </a:p>
        </p:txBody>
      </p:sp>
    </p:spTree>
    <p:extLst>
      <p:ext uri="{BB962C8B-B14F-4D97-AF65-F5344CB8AC3E}">
        <p14:creationId xmlns:p14="http://schemas.microsoft.com/office/powerpoint/2010/main" val="46479777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7FEF4-F2AF-43C8-88DE-075F56700445}" type="datetimeFigureOut">
              <a:rPr lang="de-DE" smtClean="0"/>
              <a:t>01.10.2016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Jenny Bießmann, Beraterin zum Persönlichen Budget bei  "aktiv und selbstbestimmt e.V" in Berlin</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3E206-F222-4B21-96B0-572696196A7D}" type="slidenum">
              <a:rPr lang="de-DE" smtClean="0"/>
              <a:t>‹Nr.›</a:t>
            </a:fld>
            <a:endParaRPr lang="de-DE"/>
          </a:p>
        </p:txBody>
      </p:sp>
    </p:spTree>
    <p:extLst>
      <p:ext uri="{BB962C8B-B14F-4D97-AF65-F5344CB8AC3E}">
        <p14:creationId xmlns:p14="http://schemas.microsoft.com/office/powerpoint/2010/main" val="184960811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625B8A19-235C-4631-8A23-5902B55EC05E}" type="datetime1">
              <a:rPr lang="de-DE" smtClean="0"/>
              <a:t>01.10.2016</a:t>
            </a:fld>
            <a:endParaRPr lang="de-DE"/>
          </a:p>
        </p:txBody>
      </p:sp>
      <p:sp>
        <p:nvSpPr>
          <p:cNvPr id="5" name="Fußzeilenplatzhalter 4"/>
          <p:cNvSpPr>
            <a:spLocks noGrp="1"/>
          </p:cNvSpPr>
          <p:nvPr>
            <p:ph type="ftr" sz="quarter" idx="11"/>
          </p:nvPr>
        </p:nvSpPr>
        <p:spPr/>
        <p:txBody>
          <a:bodyPr/>
          <a:lstStyle/>
          <a:p>
            <a:r>
              <a:rPr lang="de-DE"/>
              <a:t>Jenny Bießmann, Beraterin zum Persönlichen Budget bei  "aktiv und selbstbestimmt e.V" in Berlin</a:t>
            </a:r>
          </a:p>
        </p:txBody>
      </p:sp>
      <p:sp>
        <p:nvSpPr>
          <p:cNvPr id="6" name="Foliennummernplatzhalter 5"/>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2462671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090A145-8563-4F4F-A2FC-5DB021EAE20B}" type="datetime1">
              <a:rPr lang="de-DE" smtClean="0"/>
              <a:t>01.10.2016</a:t>
            </a:fld>
            <a:endParaRPr lang="de-DE"/>
          </a:p>
        </p:txBody>
      </p:sp>
      <p:sp>
        <p:nvSpPr>
          <p:cNvPr id="5" name="Fußzeilenplatzhalter 4"/>
          <p:cNvSpPr>
            <a:spLocks noGrp="1"/>
          </p:cNvSpPr>
          <p:nvPr>
            <p:ph type="ftr" sz="quarter" idx="11"/>
          </p:nvPr>
        </p:nvSpPr>
        <p:spPr/>
        <p:txBody>
          <a:bodyPr/>
          <a:lstStyle/>
          <a:p>
            <a:r>
              <a:rPr lang="de-DE"/>
              <a:t>Jenny Bießmann, Beraterin zum Persönlichen Budget bei  "aktiv und selbstbestimmt e.V" in Berlin</a:t>
            </a:r>
          </a:p>
        </p:txBody>
      </p:sp>
      <p:sp>
        <p:nvSpPr>
          <p:cNvPr id="6" name="Foliennummernplatzhalter 5"/>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4204586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A2B58CF-F731-4E8C-9BA1-22A752264195}" type="datetime1">
              <a:rPr lang="de-DE" smtClean="0"/>
              <a:t>01.10.2016</a:t>
            </a:fld>
            <a:endParaRPr lang="de-DE"/>
          </a:p>
        </p:txBody>
      </p:sp>
      <p:sp>
        <p:nvSpPr>
          <p:cNvPr id="5" name="Fußzeilenplatzhalter 4"/>
          <p:cNvSpPr>
            <a:spLocks noGrp="1"/>
          </p:cNvSpPr>
          <p:nvPr>
            <p:ph type="ftr" sz="quarter" idx="11"/>
          </p:nvPr>
        </p:nvSpPr>
        <p:spPr/>
        <p:txBody>
          <a:bodyPr/>
          <a:lstStyle/>
          <a:p>
            <a:r>
              <a:rPr lang="de-DE"/>
              <a:t>Jenny Bießmann, Beraterin zum Persönlichen Budget bei  "aktiv und selbstbestimmt e.V" in Berlin</a:t>
            </a:r>
          </a:p>
        </p:txBody>
      </p:sp>
      <p:sp>
        <p:nvSpPr>
          <p:cNvPr id="6" name="Foliennummernplatzhalter 5"/>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155279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0EB9C57-CC52-4BF3-8CE2-6960615BA760}" type="datetime1">
              <a:rPr lang="de-DE" smtClean="0"/>
              <a:t>01.10.2016</a:t>
            </a:fld>
            <a:endParaRPr lang="de-DE"/>
          </a:p>
        </p:txBody>
      </p:sp>
      <p:sp>
        <p:nvSpPr>
          <p:cNvPr id="5" name="Fußzeilenplatzhalter 4"/>
          <p:cNvSpPr>
            <a:spLocks noGrp="1"/>
          </p:cNvSpPr>
          <p:nvPr>
            <p:ph type="ftr" sz="quarter" idx="11"/>
          </p:nvPr>
        </p:nvSpPr>
        <p:spPr/>
        <p:txBody>
          <a:bodyPr/>
          <a:lstStyle/>
          <a:p>
            <a:r>
              <a:rPr lang="de-DE"/>
              <a:t>Jenny Bießmann, Beraterin zum Persönlichen Budget bei  "aktiv und selbstbestimmt e.V" in Berlin</a:t>
            </a:r>
          </a:p>
        </p:txBody>
      </p:sp>
      <p:sp>
        <p:nvSpPr>
          <p:cNvPr id="6" name="Foliennummernplatzhalter 5"/>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803320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023E09D8-6F15-4A60-A3D9-41FB281DC416}" type="datetime1">
              <a:rPr lang="de-DE" smtClean="0"/>
              <a:t>01.10.2016</a:t>
            </a:fld>
            <a:endParaRPr lang="de-DE"/>
          </a:p>
        </p:txBody>
      </p:sp>
      <p:sp>
        <p:nvSpPr>
          <p:cNvPr id="5" name="Fußzeilenplatzhalter 4"/>
          <p:cNvSpPr>
            <a:spLocks noGrp="1"/>
          </p:cNvSpPr>
          <p:nvPr>
            <p:ph type="ftr" sz="quarter" idx="11"/>
          </p:nvPr>
        </p:nvSpPr>
        <p:spPr/>
        <p:txBody>
          <a:bodyPr/>
          <a:lstStyle/>
          <a:p>
            <a:r>
              <a:rPr lang="de-DE"/>
              <a:t>Jenny Bießmann, Beraterin zum Persönlichen Budget bei  "aktiv und selbstbestimmt e.V" in Berlin</a:t>
            </a:r>
          </a:p>
        </p:txBody>
      </p:sp>
      <p:sp>
        <p:nvSpPr>
          <p:cNvPr id="6" name="Foliennummernplatzhalter 5"/>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278483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D0A00C3-CC9C-445F-9319-6FBEE9274454}" type="datetime1">
              <a:rPr lang="de-DE" smtClean="0"/>
              <a:t>01.10.2016</a:t>
            </a:fld>
            <a:endParaRPr lang="de-DE"/>
          </a:p>
        </p:txBody>
      </p:sp>
      <p:sp>
        <p:nvSpPr>
          <p:cNvPr id="6" name="Fußzeilenplatzhalter 5"/>
          <p:cNvSpPr>
            <a:spLocks noGrp="1"/>
          </p:cNvSpPr>
          <p:nvPr>
            <p:ph type="ftr" sz="quarter" idx="11"/>
          </p:nvPr>
        </p:nvSpPr>
        <p:spPr/>
        <p:txBody>
          <a:bodyPr/>
          <a:lstStyle/>
          <a:p>
            <a:r>
              <a:rPr lang="de-DE"/>
              <a:t>Jenny Bießmann, Beraterin zum Persönlichen Budget bei  "aktiv und selbstbestimmt e.V" in Berlin</a:t>
            </a:r>
          </a:p>
        </p:txBody>
      </p:sp>
      <p:sp>
        <p:nvSpPr>
          <p:cNvPr id="7" name="Foliennummernplatzhalter 6"/>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588633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B810816-D9A0-4DB0-B0F2-B91C573414BD}" type="datetime1">
              <a:rPr lang="de-DE" smtClean="0"/>
              <a:t>01.10.2016</a:t>
            </a:fld>
            <a:endParaRPr lang="de-DE"/>
          </a:p>
        </p:txBody>
      </p:sp>
      <p:sp>
        <p:nvSpPr>
          <p:cNvPr id="8" name="Fußzeilenplatzhalter 7"/>
          <p:cNvSpPr>
            <a:spLocks noGrp="1"/>
          </p:cNvSpPr>
          <p:nvPr>
            <p:ph type="ftr" sz="quarter" idx="11"/>
          </p:nvPr>
        </p:nvSpPr>
        <p:spPr/>
        <p:txBody>
          <a:bodyPr/>
          <a:lstStyle/>
          <a:p>
            <a:r>
              <a:rPr lang="de-DE"/>
              <a:t>Jenny Bießmann, Beraterin zum Persönlichen Budget bei  "aktiv und selbstbestimmt e.V" in Berlin</a:t>
            </a:r>
          </a:p>
        </p:txBody>
      </p:sp>
      <p:sp>
        <p:nvSpPr>
          <p:cNvPr id="9" name="Foliennummernplatzhalter 8"/>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424951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03A488F-41CD-4FEA-A011-71B14DB3D835}" type="datetime1">
              <a:rPr lang="de-DE" smtClean="0"/>
              <a:t>01.10.2016</a:t>
            </a:fld>
            <a:endParaRPr lang="de-DE"/>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sp>
        <p:nvSpPr>
          <p:cNvPr id="5" name="Foliennummernplatzhalter 4"/>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153768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1CD64F7-767D-457F-9E53-3AA2D7A8F1A5}" type="datetime1">
              <a:rPr lang="de-DE" smtClean="0"/>
              <a:t>01.10.2016</a:t>
            </a:fld>
            <a:endParaRPr lang="de-DE"/>
          </a:p>
        </p:txBody>
      </p:sp>
      <p:sp>
        <p:nvSpPr>
          <p:cNvPr id="3" name="Fußzeilenplatzhalter 2"/>
          <p:cNvSpPr>
            <a:spLocks noGrp="1"/>
          </p:cNvSpPr>
          <p:nvPr>
            <p:ph type="ftr" sz="quarter" idx="11"/>
          </p:nvPr>
        </p:nvSpPr>
        <p:spPr/>
        <p:txBody>
          <a:bodyPr/>
          <a:lstStyle/>
          <a:p>
            <a:r>
              <a:rPr lang="de-DE"/>
              <a:t>Jenny Bießmann, Beraterin zum Persönlichen Budget bei  "aktiv und selbstbestimmt e.V" in Berlin</a:t>
            </a:r>
          </a:p>
        </p:txBody>
      </p:sp>
      <p:sp>
        <p:nvSpPr>
          <p:cNvPr id="4" name="Foliennummernplatzhalter 3"/>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328904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CAA530AD-4864-499A-BCE6-582FCC925116}" type="datetime1">
              <a:rPr lang="de-DE" smtClean="0"/>
              <a:t>01.10.2016</a:t>
            </a:fld>
            <a:endParaRPr lang="de-DE"/>
          </a:p>
        </p:txBody>
      </p:sp>
      <p:sp>
        <p:nvSpPr>
          <p:cNvPr id="6" name="Fußzeilenplatzhalter 5"/>
          <p:cNvSpPr>
            <a:spLocks noGrp="1"/>
          </p:cNvSpPr>
          <p:nvPr>
            <p:ph type="ftr" sz="quarter" idx="11"/>
          </p:nvPr>
        </p:nvSpPr>
        <p:spPr/>
        <p:txBody>
          <a:bodyPr/>
          <a:lstStyle/>
          <a:p>
            <a:r>
              <a:rPr lang="de-DE"/>
              <a:t>Jenny Bießmann, Beraterin zum Persönlichen Budget bei  "aktiv und selbstbestimmt e.V" in Berlin</a:t>
            </a:r>
          </a:p>
        </p:txBody>
      </p:sp>
      <p:sp>
        <p:nvSpPr>
          <p:cNvPr id="7" name="Foliennummernplatzhalter 6"/>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421342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0A99496B-C14D-4F6A-BF77-972C0BEA5958}" type="datetime1">
              <a:rPr lang="de-DE" smtClean="0"/>
              <a:t>01.10.2016</a:t>
            </a:fld>
            <a:endParaRPr lang="de-DE"/>
          </a:p>
        </p:txBody>
      </p:sp>
      <p:sp>
        <p:nvSpPr>
          <p:cNvPr id="6" name="Fußzeilenplatzhalter 5"/>
          <p:cNvSpPr>
            <a:spLocks noGrp="1"/>
          </p:cNvSpPr>
          <p:nvPr>
            <p:ph type="ftr" sz="quarter" idx="11"/>
          </p:nvPr>
        </p:nvSpPr>
        <p:spPr/>
        <p:txBody>
          <a:bodyPr/>
          <a:lstStyle/>
          <a:p>
            <a:r>
              <a:rPr lang="de-DE"/>
              <a:t>Jenny Bießmann, Beraterin zum Persönlichen Budget bei  "aktiv und selbstbestimmt e.V" in Berlin</a:t>
            </a:r>
          </a:p>
        </p:txBody>
      </p:sp>
      <p:sp>
        <p:nvSpPr>
          <p:cNvPr id="7" name="Foliennummernplatzhalter 6"/>
          <p:cNvSpPr>
            <a:spLocks noGrp="1"/>
          </p:cNvSpPr>
          <p:nvPr>
            <p:ph type="sldNum" sz="quarter" idx="12"/>
          </p:nvPr>
        </p:nvSpPr>
        <p:spPr/>
        <p:txBody>
          <a:bodyPr/>
          <a:lstStyle/>
          <a:p>
            <a:fld id="{DE7BD468-2804-4D77-8F18-8441355A97F4}" type="slidenum">
              <a:rPr lang="de-DE" smtClean="0"/>
              <a:t>‹Nr.›</a:t>
            </a:fld>
            <a:endParaRPr lang="de-DE"/>
          </a:p>
        </p:txBody>
      </p:sp>
    </p:spTree>
    <p:extLst>
      <p:ext uri="{BB962C8B-B14F-4D97-AF65-F5344CB8AC3E}">
        <p14:creationId xmlns:p14="http://schemas.microsoft.com/office/powerpoint/2010/main" val="187894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5FEED7-977D-413C-941D-D7F53355FFFB}" type="datetime1">
              <a:rPr lang="de-DE" smtClean="0"/>
              <a:t>01.10.2016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Jenny Bießmann, Beraterin zum Persönlichen Budget bei  "aktiv und selbstbestimmt e.V" in Berlin</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BD468-2804-4D77-8F18-8441355A97F4}" type="slidenum">
              <a:rPr lang="de-DE" smtClean="0"/>
              <a:t>‹Nr.›</a:t>
            </a:fld>
            <a:endParaRPr lang="de-DE"/>
          </a:p>
        </p:txBody>
      </p:sp>
    </p:spTree>
    <p:extLst>
      <p:ext uri="{BB962C8B-B14F-4D97-AF65-F5344CB8AC3E}">
        <p14:creationId xmlns:p14="http://schemas.microsoft.com/office/powerpoint/2010/main" val="1998960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akse-ev.d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e-DE" sz="9600" dirty="0"/>
              <a:t>Persönliche</a:t>
            </a:r>
            <a:br>
              <a:rPr lang="de-DE" sz="9600" dirty="0"/>
            </a:br>
            <a:r>
              <a:rPr lang="de-DE" sz="9600" dirty="0"/>
              <a:t>Assistenz</a:t>
            </a:r>
          </a:p>
        </p:txBody>
      </p:sp>
      <p:sp>
        <p:nvSpPr>
          <p:cNvPr id="3" name="Untertitel 2"/>
          <p:cNvSpPr>
            <a:spLocks noGrp="1"/>
          </p:cNvSpPr>
          <p:nvPr>
            <p:ph type="subTitle" idx="1"/>
          </p:nvPr>
        </p:nvSpPr>
        <p:spPr/>
        <p:txBody>
          <a:bodyPr/>
          <a:lstStyle/>
          <a:p>
            <a:endParaRPr lang="de-DE" b="1" dirty="0"/>
          </a:p>
          <a:p>
            <a:r>
              <a:rPr lang="de-DE" b="1" dirty="0"/>
              <a:t>Vom Antrag bis zum Leben mit Assistenz</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
        <p:nvSpPr>
          <p:cNvPr id="5" name="Fußzeilenplatzhalter 4"/>
          <p:cNvSpPr>
            <a:spLocks noGrp="1"/>
          </p:cNvSpPr>
          <p:nvPr>
            <p:ph type="ftr" sz="quarter" idx="11"/>
          </p:nvPr>
        </p:nvSpPr>
        <p:spPr/>
        <p:txBody>
          <a:bodyPr/>
          <a:lstStyle/>
          <a:p>
            <a:r>
              <a:rPr lang="de-DE" dirty="0"/>
              <a:t>Jenny Bießmann, Beraterin zum Persönlichen Budget bei</a:t>
            </a:r>
          </a:p>
          <a:p>
            <a:r>
              <a:rPr lang="de-DE" dirty="0"/>
              <a:t> "aktiv und selbstbestimmt </a:t>
            </a:r>
            <a:r>
              <a:rPr lang="de-DE" dirty="0" err="1"/>
              <a:t>e.V</a:t>
            </a:r>
            <a:r>
              <a:rPr lang="de-DE" dirty="0"/>
              <a:t>" in Berlin</a:t>
            </a:r>
          </a:p>
        </p:txBody>
      </p:sp>
    </p:spTree>
    <p:extLst>
      <p:ext uri="{BB962C8B-B14F-4D97-AF65-F5344CB8AC3E}">
        <p14:creationId xmlns:p14="http://schemas.microsoft.com/office/powerpoint/2010/main" val="3099380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endParaRPr lang="de-DE"/>
          </a:p>
        </p:txBody>
      </p:sp>
      <p:sp>
        <p:nvSpPr>
          <p:cNvPr id="8" name="Inhaltsplatzhalter 7"/>
          <p:cNvSpPr>
            <a:spLocks noGrp="1"/>
          </p:cNvSpPr>
          <p:nvPr>
            <p:ph idx="1"/>
          </p:nvPr>
        </p:nvSpPr>
        <p:spPr/>
        <p:txBody>
          <a:bodyPr>
            <a:normAutofit/>
          </a:bodyPr>
          <a:lstStyle/>
          <a:p>
            <a:pPr algn="ctr"/>
            <a:endParaRPr lang="de-DE" sz="9600" dirty="0"/>
          </a:p>
          <a:p>
            <a:pPr algn="ctr"/>
            <a:r>
              <a:rPr lang="de-DE" sz="9600" dirty="0"/>
              <a:t>Fragen???</a:t>
            </a:r>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3613927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Zusammenfassung</a:t>
            </a:r>
          </a:p>
        </p:txBody>
      </p:sp>
      <p:sp>
        <p:nvSpPr>
          <p:cNvPr id="8" name="Inhaltsplatzhalter 7"/>
          <p:cNvSpPr>
            <a:spLocks noGrp="1"/>
          </p:cNvSpPr>
          <p:nvPr>
            <p:ph idx="1"/>
          </p:nvPr>
        </p:nvSpPr>
        <p:spPr/>
        <p:txBody>
          <a:bodyPr>
            <a:normAutofit fontScale="77500" lnSpcReduction="20000"/>
          </a:bodyPr>
          <a:lstStyle/>
          <a:p>
            <a:pPr marL="0" indent="0">
              <a:buNone/>
            </a:pPr>
            <a:r>
              <a:rPr lang="de-DE" dirty="0"/>
              <a:t>Die Beantragung und der Ablauf für das PB ist wie folgt: </a:t>
            </a:r>
            <a:br>
              <a:rPr lang="de-DE" dirty="0"/>
            </a:br>
            <a:br>
              <a:rPr lang="de-DE" dirty="0"/>
            </a:br>
            <a:r>
              <a:rPr lang="de-DE" dirty="0"/>
              <a:t>1. Gespräch mit einer Peer </a:t>
            </a:r>
            <a:r>
              <a:rPr lang="de-DE" dirty="0" err="1"/>
              <a:t>Counselor_in</a:t>
            </a:r>
            <a:r>
              <a:rPr lang="de-DE" dirty="0"/>
              <a:t>/ </a:t>
            </a:r>
            <a:r>
              <a:rPr lang="de-DE" dirty="0" err="1"/>
              <a:t>Berater_in</a:t>
            </a:r>
            <a:r>
              <a:rPr lang="de-DE" dirty="0"/>
              <a:t> zum PB </a:t>
            </a:r>
            <a:br>
              <a:rPr lang="de-DE" dirty="0"/>
            </a:br>
            <a:r>
              <a:rPr lang="de-DE" dirty="0"/>
              <a:t>2. Stundenumfang/ Hilfebedarf klären </a:t>
            </a:r>
            <a:br>
              <a:rPr lang="de-DE" dirty="0"/>
            </a:br>
            <a:r>
              <a:rPr lang="de-DE" dirty="0"/>
              <a:t>3. Pflegeprotokoll erstellen </a:t>
            </a:r>
            <a:br>
              <a:rPr lang="de-DE" dirty="0"/>
            </a:br>
            <a:r>
              <a:rPr lang="de-DE" dirty="0"/>
              <a:t>4. Kalkulation erstellen </a:t>
            </a:r>
            <a:br>
              <a:rPr lang="de-DE" dirty="0"/>
            </a:br>
            <a:r>
              <a:rPr lang="de-DE" dirty="0"/>
              <a:t>5. Antrag schreiben - an das Sozialamt (Hilfe zur Pflege) senden mit Kalkulation und Pflegeprotokoll </a:t>
            </a:r>
            <a:br>
              <a:rPr lang="de-DE" dirty="0"/>
            </a:br>
            <a:br>
              <a:rPr lang="de-DE" dirty="0"/>
            </a:br>
            <a:r>
              <a:rPr lang="de-DE" dirty="0"/>
              <a:t>6. Mündliche Genehmigung wann es losgehen kann </a:t>
            </a:r>
            <a:br>
              <a:rPr lang="de-DE" dirty="0"/>
            </a:br>
            <a:r>
              <a:rPr lang="de-DE" dirty="0"/>
              <a:t>6.2 Anzeigen für Bewerbungsgespräche </a:t>
            </a:r>
            <a:br>
              <a:rPr lang="de-DE" dirty="0"/>
            </a:br>
            <a:r>
              <a:rPr lang="de-DE" dirty="0"/>
              <a:t>6.3 Bewerbungsgespräche führen und geeignetes Personal finden </a:t>
            </a:r>
            <a:br>
              <a:rPr lang="de-DE" dirty="0"/>
            </a:br>
            <a:r>
              <a:rPr lang="de-DE" dirty="0"/>
              <a:t>6.4 Antrag ist genehmigt ca. 1-6Monate </a:t>
            </a:r>
            <a:br>
              <a:rPr lang="de-DE" dirty="0"/>
            </a:br>
            <a:r>
              <a:rPr lang="de-DE" dirty="0"/>
              <a:t>6.5 Arbeitsverträge erstellen und Unterschreiben lassen </a:t>
            </a:r>
            <a:br>
              <a:rPr lang="de-DE" dirty="0"/>
            </a:br>
            <a:r>
              <a:rPr lang="de-DE" dirty="0"/>
              <a:t>7. Dienstplan gestalten </a:t>
            </a:r>
            <a:br>
              <a:rPr lang="de-DE" dirty="0"/>
            </a:br>
            <a:r>
              <a:rPr lang="de-DE" dirty="0"/>
              <a:t>8. Teamsitzung machen </a:t>
            </a:r>
            <a:br>
              <a:rPr lang="de-DE" dirty="0"/>
            </a:br>
            <a:r>
              <a:rPr lang="de-DE" dirty="0"/>
              <a:t>9. Lohnbüro finden</a:t>
            </a:r>
            <a:br>
              <a:rPr lang="de-DE" dirty="0"/>
            </a:br>
            <a:r>
              <a:rPr lang="de-DE" dirty="0"/>
              <a:t>10. Abrechnung erstellen monatlich </a:t>
            </a:r>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1101405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b="1" dirty="0"/>
              <a:t>Vielen Dank für die Aufmerksamkeit</a:t>
            </a:r>
          </a:p>
        </p:txBody>
      </p:sp>
      <p:sp>
        <p:nvSpPr>
          <p:cNvPr id="8" name="Inhaltsplatzhalter 7"/>
          <p:cNvSpPr>
            <a:spLocks noGrp="1"/>
          </p:cNvSpPr>
          <p:nvPr>
            <p:ph idx="1"/>
          </p:nvPr>
        </p:nvSpPr>
        <p:spPr/>
        <p:txBody>
          <a:bodyPr>
            <a:normAutofit/>
          </a:bodyPr>
          <a:lstStyle/>
          <a:p>
            <a:pPr marL="0" indent="0" algn="ctr">
              <a:buNone/>
            </a:pPr>
            <a:r>
              <a:rPr lang="de-DE" sz="6000" dirty="0"/>
              <a:t>Kontakt:</a:t>
            </a:r>
          </a:p>
          <a:p>
            <a:pPr marL="0" indent="0" algn="ctr">
              <a:buNone/>
            </a:pPr>
            <a:endParaRPr lang="de-DE" sz="6000" dirty="0">
              <a:hlinkClick r:id="rId2"/>
            </a:endParaRPr>
          </a:p>
          <a:p>
            <a:pPr marL="0" indent="0" algn="ctr">
              <a:buNone/>
            </a:pPr>
            <a:r>
              <a:rPr lang="de-DE" sz="6000" dirty="0">
                <a:hlinkClick r:id="rId2"/>
              </a:rPr>
              <a:t>www.akse-ev.de</a:t>
            </a:r>
            <a:endParaRPr lang="de-DE" sz="6000" dirty="0"/>
          </a:p>
          <a:p>
            <a:pPr marL="0" indent="0" algn="ctr">
              <a:buNone/>
            </a:pPr>
            <a:r>
              <a:rPr lang="de-DE" sz="6000" dirty="0"/>
              <a:t>Jenny.biessmann@akse-ev.de</a:t>
            </a:r>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5197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Gliederung:</a:t>
            </a:r>
          </a:p>
        </p:txBody>
      </p:sp>
      <p:sp>
        <p:nvSpPr>
          <p:cNvPr id="8" name="Inhaltsplatzhalter 7"/>
          <p:cNvSpPr>
            <a:spLocks noGrp="1"/>
          </p:cNvSpPr>
          <p:nvPr>
            <p:ph idx="1"/>
          </p:nvPr>
        </p:nvSpPr>
        <p:spPr/>
        <p:txBody>
          <a:bodyPr>
            <a:normAutofit lnSpcReduction="10000"/>
          </a:bodyPr>
          <a:lstStyle/>
          <a:p>
            <a:r>
              <a:rPr lang="de-DE" dirty="0"/>
              <a:t>Was sollte ich machen bevor ich den Antrag stelle?</a:t>
            </a:r>
          </a:p>
          <a:p>
            <a:endParaRPr lang="de-DE" dirty="0"/>
          </a:p>
          <a:p>
            <a:r>
              <a:rPr lang="de-DE" dirty="0"/>
              <a:t>Wo und wie stelle ich den Antrag?</a:t>
            </a:r>
          </a:p>
          <a:p>
            <a:endParaRPr lang="de-DE" dirty="0"/>
          </a:p>
          <a:p>
            <a:r>
              <a:rPr lang="de-DE" dirty="0"/>
              <a:t>Was passiert, wenn mir die Assistenz genehmigt wurde?</a:t>
            </a:r>
          </a:p>
          <a:p>
            <a:endParaRPr lang="de-DE" dirty="0"/>
          </a:p>
          <a:p>
            <a:r>
              <a:rPr lang="de-DE" dirty="0"/>
              <a:t>Welche Möglichkeiten habe ich durch die Assistenz?</a:t>
            </a:r>
          </a:p>
          <a:p>
            <a:endParaRPr lang="de-DE" dirty="0"/>
          </a:p>
          <a:p>
            <a:r>
              <a:rPr lang="de-DE" dirty="0"/>
              <a:t>Fragen?!?</a:t>
            </a:r>
          </a:p>
          <a:p>
            <a:pPr marL="0" indent="0">
              <a:buNone/>
            </a:pPr>
            <a:endParaRPr lang="de-DE" dirty="0"/>
          </a:p>
          <a:p>
            <a:endParaRPr lang="de-DE" dirty="0"/>
          </a:p>
          <a:p>
            <a:endParaRPr lang="de-DE" dirty="0"/>
          </a:p>
          <a:p>
            <a:endParaRPr lang="de-DE" dirty="0"/>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70940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de-DE" dirty="0"/>
              <a:t>Was sollte ich machen bevor ich den </a:t>
            </a:r>
            <a:br>
              <a:rPr lang="de-DE" dirty="0"/>
            </a:br>
            <a:r>
              <a:rPr lang="de-DE" dirty="0"/>
              <a:t>Antrag stelle?</a:t>
            </a:r>
            <a:br>
              <a:rPr lang="de-DE" dirty="0"/>
            </a:br>
            <a:endParaRPr lang="de-DE" dirty="0"/>
          </a:p>
        </p:txBody>
      </p:sp>
      <p:sp>
        <p:nvSpPr>
          <p:cNvPr id="8" name="Inhaltsplatzhalter 7"/>
          <p:cNvSpPr>
            <a:spLocks noGrp="1"/>
          </p:cNvSpPr>
          <p:nvPr>
            <p:ph idx="1"/>
          </p:nvPr>
        </p:nvSpPr>
        <p:spPr/>
        <p:txBody>
          <a:bodyPr/>
          <a:lstStyle/>
          <a:p>
            <a:r>
              <a:rPr lang="de-DE" dirty="0"/>
              <a:t>mich zu einer unabhängigen Beratungsstelle bewegen</a:t>
            </a:r>
          </a:p>
          <a:p>
            <a:endParaRPr lang="de-DE" dirty="0"/>
          </a:p>
          <a:p>
            <a:r>
              <a:rPr lang="de-DE" dirty="0"/>
              <a:t>Beraten lassen von Peer </a:t>
            </a:r>
            <a:r>
              <a:rPr lang="de-DE" dirty="0" err="1"/>
              <a:t>Counselor_innen</a:t>
            </a:r>
            <a:endParaRPr lang="de-DE" dirty="0"/>
          </a:p>
          <a:p>
            <a:endParaRPr lang="de-DE" dirty="0"/>
          </a:p>
          <a:p>
            <a:r>
              <a:rPr lang="de-DE" dirty="0"/>
              <a:t>meinen Hilfebedarf ermitteln</a:t>
            </a:r>
          </a:p>
          <a:p>
            <a:endParaRPr lang="de-DE" dirty="0"/>
          </a:p>
          <a:p>
            <a:r>
              <a:rPr lang="de-DE" dirty="0"/>
              <a:t>mir überlegen in welcher Form ich die PA haben möchte </a:t>
            </a:r>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3372781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Wo und wie stelle ich den Antrag?</a:t>
            </a:r>
            <a:br>
              <a:rPr lang="de-DE" dirty="0"/>
            </a:br>
            <a:endParaRPr lang="de-DE" dirty="0"/>
          </a:p>
        </p:txBody>
      </p:sp>
      <p:sp>
        <p:nvSpPr>
          <p:cNvPr id="8" name="Inhaltsplatzhalter 7"/>
          <p:cNvSpPr>
            <a:spLocks noGrp="1"/>
          </p:cNvSpPr>
          <p:nvPr>
            <p:ph idx="1"/>
          </p:nvPr>
        </p:nvSpPr>
        <p:spPr/>
        <p:txBody>
          <a:bodyPr>
            <a:normAutofit fontScale="47500" lnSpcReduction="20000"/>
          </a:bodyPr>
          <a:lstStyle/>
          <a:p>
            <a:r>
              <a:rPr lang="de-DE" sz="3400" dirty="0">
                <a:latin typeface="Arial" panose="020B0604020202020204" pitchFamily="34" charset="0"/>
                <a:cs typeface="Arial" panose="020B0604020202020204" pitchFamily="34" charset="0"/>
              </a:rPr>
              <a:t>Ich schreibe einen Antrag mit folgenden Inhalt:</a:t>
            </a:r>
          </a:p>
          <a:p>
            <a:pPr marL="0" indent="0">
              <a:buNone/>
            </a:pPr>
            <a:r>
              <a:rPr lang="de-DE" sz="2900" dirty="0">
                <a:latin typeface="Arial" panose="020B0604020202020204" pitchFamily="34" charset="0"/>
                <a:cs typeface="Arial" panose="020B0604020202020204" pitchFamily="34" charset="0"/>
              </a:rPr>
              <a:t>Hiermit beantrage ich das trägerübergreifende persönliche Budget im Umfang von 24 Stunden pro Tag. </a:t>
            </a:r>
          </a:p>
          <a:p>
            <a:pPr marL="0" indent="0">
              <a:buNone/>
            </a:pPr>
            <a:r>
              <a:rPr lang="de-DE" sz="2900" dirty="0">
                <a:latin typeface="Arial" panose="020B0604020202020204" pitchFamily="34" charset="0"/>
                <a:cs typeface="Arial" panose="020B0604020202020204" pitchFamily="34" charset="0"/>
              </a:rPr>
              <a:t>Ich bin Berufsbedingt zum 13.07.2015 von Hamburg nach Berlin gezogen. Ich bin in die Pflegestufe 3 eingestuft. Ich benötige 24 Stunden am Tag Pflege, Hilfe im Haushalt, Begleitung, Handreichungen oder Anwesenheitsbereitschaft, für den Fall, dass Hilfe anfallen könnte.</a:t>
            </a:r>
          </a:p>
          <a:p>
            <a:pPr marL="0" indent="0">
              <a:buNone/>
            </a:pPr>
            <a:r>
              <a:rPr lang="de-DE" sz="2900" dirty="0">
                <a:latin typeface="Arial" panose="020B0604020202020204" pitchFamily="34" charset="0"/>
                <a:cs typeface="Arial" panose="020B0604020202020204" pitchFamily="34" charset="0"/>
              </a:rPr>
              <a:t>Meine benötigten Hilfen lassen sich nicht in einzelne, regelmäßig wiederkehrende Verrichtungen aufteilen. Jeder Tag sieht anders aus. Jeden Moment kann Pflege oder Hilfe im Haushalt oder eine einfache Handreichung anfallen, sei es das alltägliche (dennoch unregelmäßige) Aufstehen und zu Bett gehen und die dazugehörigen alltäglichen hygienischen Bedürfnisse, Nahrungszubereitung und Nahrungsaufnahme. Auch scheinbare Kleinigkeiten, wie etwa das Tasche packen für den kommenden Tag oder das Haustür öffnen, sind für mich ohne Hilfe unlösbare Probleme. Planen lässt sich mein täglicher Hilfebedarf nicht. Auch beim Schlafen ist ein mehrmaliges „drehen“ durch Hilfskräfte nötig, da ich dies auf Grund meiner Krankheit nicht mehr selbst bewältigen kann.</a:t>
            </a:r>
          </a:p>
          <a:p>
            <a:pPr marL="0" indent="0">
              <a:buNone/>
            </a:pPr>
            <a:r>
              <a:rPr lang="de-DE" sz="2900" dirty="0">
                <a:latin typeface="Arial" panose="020B0604020202020204" pitchFamily="34" charset="0"/>
                <a:cs typeface="Arial" panose="020B0604020202020204" pitchFamily="34" charset="0"/>
              </a:rPr>
              <a:t>Ein weiteres wesentliches Problem sind die häufigen Toilettengänge, bei denen ich ebenso auf umfassende Hilfe angewiesen bin. Auch meine Freizeitgestaltung ist logischerweise nicht planbar und bedarf spontaner Unterstützung. Die persönliche Assistenz sichert mir eine hohe Flexibilität im Alltag und im Berufsleben und nur so besteht die Möglichkeit, dass ich aktiv und selbstbestimmt leben kann. Ich bin auf vertraute Pflegekräfte und auf eine hohe Kontinuität in meiner Assistenz angewiesen. Ich brauche Menschen, die genau wissen, wie sie mich anfassen, anziehen, heben oder umsetzen. Ständig wechselndes Personal oder der Einsatz von Pflegekräften, die mich vorher noch nie gesehen haben, wie es bei den anderen Pflegediensten üblich ist, bringen mir nichts und verschlimmern nur meine Behinderung. Ich benötige Menschen, die mich und mein häusliches Umfeld genau kennen. Regelmäßig fällt bei mir auch Pflege im Intimbereich an, die ein besonderes Vertrauensverhältnis erfordert. Daher beantrage ich die Gewährung von Leistungen der Hilfe zur Pflege und Eingliederungshilfe gemäß §§ 53ff und 61 ff SGB XII in Höhe von … € monatlich entsprechend der beigefügten Kalkulation als trägerübergreifendes persönliches Budget zur selbstbestimmten Organisation der von mir benötigten persönlichen Assistenz in der Form des sogenannten Arbeitgeber-Modells.</a:t>
            </a:r>
          </a:p>
          <a:p>
            <a:pPr marL="0" indent="0">
              <a:buNone/>
            </a:pPr>
            <a:r>
              <a:rPr lang="de-DE" sz="2900" dirty="0">
                <a:latin typeface="Arial" panose="020B0604020202020204" pitchFamily="34" charset="0"/>
                <a:cs typeface="Arial" panose="020B0604020202020204" pitchFamily="34" charset="0"/>
              </a:rPr>
              <a:t> In Erwartung einer baldigen Antwort, verbleibe ich mit freundlichen Grüßen,</a:t>
            </a:r>
          </a:p>
          <a:p>
            <a:pPr marL="0" indent="0">
              <a:buNone/>
            </a:pPr>
            <a:endParaRPr lang="de-DE" dirty="0"/>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914570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Wo und wie stelle ich den Antrag?</a:t>
            </a:r>
            <a:br>
              <a:rPr lang="de-DE" dirty="0"/>
            </a:br>
            <a:endParaRPr lang="de-DE" dirty="0"/>
          </a:p>
        </p:txBody>
      </p:sp>
      <p:sp>
        <p:nvSpPr>
          <p:cNvPr id="8" name="Inhaltsplatzhalter 7"/>
          <p:cNvSpPr>
            <a:spLocks noGrp="1"/>
          </p:cNvSpPr>
          <p:nvPr>
            <p:ph idx="1"/>
          </p:nvPr>
        </p:nvSpPr>
        <p:spPr/>
        <p:txBody>
          <a:bodyPr/>
          <a:lstStyle/>
          <a:p>
            <a:endParaRPr lang="de-DE" dirty="0"/>
          </a:p>
          <a:p>
            <a:endParaRPr lang="de-DE" dirty="0"/>
          </a:p>
          <a:p>
            <a:r>
              <a:rPr lang="de-DE" dirty="0"/>
              <a:t>Antrag reiche ich mit Pflegeprotokoll und einer </a:t>
            </a:r>
          </a:p>
          <a:p>
            <a:pPr marL="0" indent="0">
              <a:buNone/>
            </a:pPr>
            <a:r>
              <a:rPr lang="de-DE" dirty="0"/>
              <a:t>   Kalkulation beim Bezirksamt bzw. Sozialamt (Abteilung: Hilfe zur    </a:t>
            </a:r>
          </a:p>
          <a:p>
            <a:pPr marL="0" indent="0">
              <a:buNone/>
            </a:pPr>
            <a:r>
              <a:rPr lang="de-DE" dirty="0"/>
              <a:t>   Pflege) ein</a:t>
            </a:r>
          </a:p>
          <a:p>
            <a:pPr marL="0" indent="0">
              <a:buNone/>
            </a:pPr>
            <a:endParaRPr lang="de-DE" dirty="0"/>
          </a:p>
          <a:p>
            <a:pPr marL="0" indent="0">
              <a:buNone/>
            </a:pPr>
            <a:endParaRPr lang="de-DE" dirty="0"/>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1509559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br>
              <a:rPr lang="de-DE" dirty="0"/>
            </a:br>
            <a:r>
              <a:rPr lang="de-DE" dirty="0"/>
              <a:t>Was passiert, wenn mir die Assistenz </a:t>
            </a:r>
            <a:br>
              <a:rPr lang="de-DE" dirty="0"/>
            </a:br>
            <a:r>
              <a:rPr lang="de-DE" dirty="0"/>
              <a:t>genehmigt wurde?</a:t>
            </a:r>
            <a:br>
              <a:rPr lang="de-DE" dirty="0"/>
            </a:br>
            <a:endParaRPr lang="de-DE" dirty="0"/>
          </a:p>
        </p:txBody>
      </p:sp>
      <p:sp>
        <p:nvSpPr>
          <p:cNvPr id="8" name="Inhaltsplatzhalter 7"/>
          <p:cNvSpPr>
            <a:spLocks noGrp="1"/>
          </p:cNvSpPr>
          <p:nvPr>
            <p:ph idx="1"/>
          </p:nvPr>
        </p:nvSpPr>
        <p:spPr/>
        <p:txBody>
          <a:bodyPr>
            <a:normAutofit fontScale="92500" lnSpcReduction="20000"/>
          </a:bodyPr>
          <a:lstStyle/>
          <a:p>
            <a:r>
              <a:rPr lang="de-DE" dirty="0"/>
              <a:t>Ich überlege mir, ob ich Unterstützung haben möchte </a:t>
            </a:r>
          </a:p>
          <a:p>
            <a:pPr marL="0" indent="0">
              <a:buNone/>
            </a:pPr>
            <a:r>
              <a:rPr lang="de-DE" dirty="0"/>
              <a:t>   von einer Beratungsstelle (Budgetbegleitung)</a:t>
            </a:r>
          </a:p>
          <a:p>
            <a:endParaRPr lang="de-DE" dirty="0"/>
          </a:p>
          <a:p>
            <a:r>
              <a:rPr lang="de-DE" dirty="0"/>
              <a:t>ich suche </a:t>
            </a:r>
            <a:r>
              <a:rPr lang="de-DE" dirty="0" err="1"/>
              <a:t>Assistent_innen</a:t>
            </a:r>
            <a:r>
              <a:rPr lang="de-DE" dirty="0"/>
              <a:t> </a:t>
            </a:r>
          </a:p>
          <a:p>
            <a:endParaRPr lang="de-DE" dirty="0"/>
          </a:p>
          <a:p>
            <a:r>
              <a:rPr lang="de-DE" dirty="0"/>
              <a:t>ich erstelle Arbeitsverträge</a:t>
            </a:r>
          </a:p>
          <a:p>
            <a:endParaRPr lang="de-DE" dirty="0"/>
          </a:p>
          <a:p>
            <a:r>
              <a:rPr lang="de-DE" dirty="0"/>
              <a:t>ich baue einen Dienstplan </a:t>
            </a:r>
          </a:p>
          <a:p>
            <a:endParaRPr lang="de-DE" dirty="0"/>
          </a:p>
          <a:p>
            <a:r>
              <a:rPr lang="de-DE" dirty="0"/>
              <a:t>ich suche mir ein  Lohnbüro, welches meine Abrechnung macht</a:t>
            </a:r>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2114066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de-DE" dirty="0"/>
              <a:t>Welche Möglichkeiten habe ich durch </a:t>
            </a:r>
            <a:br>
              <a:rPr lang="de-DE" dirty="0"/>
            </a:br>
            <a:r>
              <a:rPr lang="de-DE" dirty="0"/>
              <a:t>die Assistenz?</a:t>
            </a:r>
            <a:br>
              <a:rPr lang="de-DE" dirty="0"/>
            </a:br>
            <a:endParaRPr lang="de-DE" dirty="0"/>
          </a:p>
        </p:txBody>
      </p:sp>
      <p:pic>
        <p:nvPicPr>
          <p:cNvPr id="2" name="assistenz-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2499" y="1242967"/>
            <a:ext cx="9886632" cy="5561105"/>
          </a:xfrm>
        </p:spPr>
      </p:pic>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3262418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de-DE" dirty="0"/>
              <a:t>Welche Möglichkeiten habe ich durch </a:t>
            </a:r>
            <a:br>
              <a:rPr lang="de-DE" dirty="0"/>
            </a:br>
            <a:r>
              <a:rPr lang="de-DE" dirty="0"/>
              <a:t>die Assistenz?</a:t>
            </a:r>
            <a:br>
              <a:rPr lang="de-DE" dirty="0"/>
            </a:br>
            <a:endParaRPr lang="de-DE" dirty="0"/>
          </a:p>
        </p:txBody>
      </p:sp>
      <p:pic>
        <p:nvPicPr>
          <p:cNvPr id="2" name="ZiemlichBesteAssistenz">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95001" y="1469985"/>
            <a:ext cx="8368150" cy="4706978"/>
          </a:xfrm>
        </p:spPr>
      </p:pic>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3058391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de-DE" dirty="0"/>
              <a:t>Welche Möglichkeiten habe ich durch </a:t>
            </a:r>
            <a:br>
              <a:rPr lang="de-DE" dirty="0"/>
            </a:br>
            <a:r>
              <a:rPr lang="de-DE" dirty="0"/>
              <a:t>die Assistenz?</a:t>
            </a:r>
            <a:br>
              <a:rPr lang="de-DE" dirty="0"/>
            </a:br>
            <a:endParaRPr lang="de-DE" dirty="0"/>
          </a:p>
        </p:txBody>
      </p:sp>
      <p:sp>
        <p:nvSpPr>
          <p:cNvPr id="8" name="Inhaltsplatzhalter 7"/>
          <p:cNvSpPr>
            <a:spLocks noGrp="1"/>
          </p:cNvSpPr>
          <p:nvPr>
            <p:ph idx="1"/>
          </p:nvPr>
        </p:nvSpPr>
        <p:spPr/>
        <p:txBody>
          <a:bodyPr/>
          <a:lstStyle/>
          <a:p>
            <a:pPr marL="0" indent="0">
              <a:buNone/>
            </a:pPr>
            <a:r>
              <a:rPr lang="de-DE" dirty="0"/>
              <a:t>Ich kann mein leben selbstbestimmt gestalten, dazu</a:t>
            </a:r>
          </a:p>
          <a:p>
            <a:pPr marL="0" indent="0">
              <a:buNone/>
            </a:pPr>
            <a:r>
              <a:rPr lang="de-DE" dirty="0"/>
              <a:t>gehören unter anderem folgende Dinge:</a:t>
            </a:r>
          </a:p>
          <a:p>
            <a:r>
              <a:rPr lang="de-DE" dirty="0"/>
              <a:t>Freizeit</a:t>
            </a:r>
          </a:p>
          <a:p>
            <a:r>
              <a:rPr lang="de-DE" dirty="0"/>
              <a:t>Haushalt</a:t>
            </a:r>
          </a:p>
          <a:p>
            <a:r>
              <a:rPr lang="de-DE" dirty="0"/>
              <a:t>Studium/ Schule</a:t>
            </a:r>
          </a:p>
          <a:p>
            <a:r>
              <a:rPr lang="de-DE" dirty="0"/>
              <a:t>Arbeit</a:t>
            </a:r>
          </a:p>
          <a:p>
            <a:r>
              <a:rPr lang="de-DE" dirty="0"/>
              <a:t>Reisen</a:t>
            </a:r>
          </a:p>
          <a:p>
            <a:r>
              <a:rPr lang="de-DE" dirty="0"/>
              <a:t>Haustiere etc. …</a:t>
            </a:r>
          </a:p>
        </p:txBody>
      </p:sp>
      <p:sp>
        <p:nvSpPr>
          <p:cNvPr id="4" name="Fußzeilenplatzhalter 3"/>
          <p:cNvSpPr>
            <a:spLocks noGrp="1"/>
          </p:cNvSpPr>
          <p:nvPr>
            <p:ph type="ftr" sz="quarter" idx="11"/>
          </p:nvPr>
        </p:nvSpPr>
        <p:spPr/>
        <p:txBody>
          <a:bodyPr/>
          <a:lstStyle/>
          <a:p>
            <a:r>
              <a:rPr lang="de-DE"/>
              <a:t>Jenny Bießmann, Beraterin zum Persönlichen Budget bei  "aktiv und selbstbestimmt e.V" in Berlin</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55" y="46038"/>
            <a:ext cx="2924175" cy="2152650"/>
          </a:xfrm>
          <a:prstGeom prst="rect">
            <a:avLst/>
          </a:prstGeom>
        </p:spPr>
      </p:pic>
    </p:spTree>
    <p:extLst>
      <p:ext uri="{BB962C8B-B14F-4D97-AF65-F5344CB8AC3E}">
        <p14:creationId xmlns:p14="http://schemas.microsoft.com/office/powerpoint/2010/main" val="90470843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819</Words>
  <Application>Microsoft Office PowerPoint</Application>
  <PresentationFormat>Breitbild</PresentationFormat>
  <Paragraphs>80</Paragraphs>
  <Slides>12</Slides>
  <Notes>0</Notes>
  <HiddenSlides>0</HiddenSlides>
  <MMClips>2</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12</vt:i4>
      </vt:variant>
    </vt:vector>
  </HeadingPairs>
  <TitlesOfParts>
    <vt:vector size="16" baseType="lpstr">
      <vt:lpstr>Arial</vt:lpstr>
      <vt:lpstr>Calibri</vt:lpstr>
      <vt:lpstr>Calibri Light</vt:lpstr>
      <vt:lpstr>Office</vt:lpstr>
      <vt:lpstr>Persönliche Assistenz</vt:lpstr>
      <vt:lpstr>Gliederung:</vt:lpstr>
      <vt:lpstr>Was sollte ich machen bevor ich den  Antrag stelle? </vt:lpstr>
      <vt:lpstr>Wo und wie stelle ich den Antrag? </vt:lpstr>
      <vt:lpstr>Wo und wie stelle ich den Antrag? </vt:lpstr>
      <vt:lpstr> Was passiert, wenn mir die Assistenz  genehmigt wurde? </vt:lpstr>
      <vt:lpstr>Welche Möglichkeiten habe ich durch  die Assistenz? </vt:lpstr>
      <vt:lpstr>Welche Möglichkeiten habe ich durch  die Assistenz? </vt:lpstr>
      <vt:lpstr>Welche Möglichkeiten habe ich durch  die Assistenz? </vt:lpstr>
      <vt:lpstr>PowerPoint-Präsentation</vt:lpstr>
      <vt:lpstr>Zusammenfassung</vt:lpstr>
      <vt:lpstr>Vielen Dank für die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Persönliche Assistenz</dc:title>
  <dc:creator>Jenny Bießmann</dc:creator>
  <cp:lastModifiedBy>Jenny Bießmann</cp:lastModifiedBy>
  <cp:revision>18</cp:revision>
  <dcterms:created xsi:type="dcterms:W3CDTF">2016-09-16T15:47:46Z</dcterms:created>
  <dcterms:modified xsi:type="dcterms:W3CDTF">2016-10-01T12:27:49Z</dcterms:modified>
</cp:coreProperties>
</file>